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76" r:id="rId3"/>
    <p:sldId id="277" r:id="rId4"/>
    <p:sldId id="260" r:id="rId5"/>
    <p:sldId id="269" r:id="rId6"/>
    <p:sldId id="261" r:id="rId7"/>
    <p:sldId id="279" r:id="rId8"/>
    <p:sldId id="262" r:id="rId9"/>
    <p:sldId id="263" r:id="rId10"/>
    <p:sldId id="280" r:id="rId11"/>
    <p:sldId id="281" r:id="rId12"/>
    <p:sldId id="282" r:id="rId13"/>
    <p:sldId id="264" r:id="rId14"/>
    <p:sldId id="265" r:id="rId15"/>
    <p:sldId id="275" r:id="rId16"/>
    <p:sldId id="274" r:id="rId17"/>
    <p:sldId id="283" r:id="rId18"/>
    <p:sldId id="27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napToGrid="0">
      <p:cViewPr>
        <p:scale>
          <a:sx n="80" d="100"/>
          <a:sy n="80" d="100"/>
        </p:scale>
        <p:origin x="-102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3A000-1372-45EC-9273-782DE0C2C925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4EA49-6906-498B-8194-E1D96939B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on.gov.ua/storage/app/media/zagalna%20serednya/05062019-onovl-pravo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on.gov.ua/storage/app/media/zagalna%20serednya/05062019-onovl-pravo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7" y="368491"/>
            <a:ext cx="11618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1594" y="1226357"/>
            <a:ext cx="113262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78855"/>
            <a:ext cx="1219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</a:t>
            </a:r>
          </a:p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впровадження нової редакції </a:t>
            </a:r>
            <a:r>
              <a:rPr lang="uk-UA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“Українського</a:t>
            </a:r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правопису”</a:t>
            </a:r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учасників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учасниць </a:t>
            </a:r>
          </a:p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процесу ХДУ</a:t>
            </a:r>
            <a:endParaRPr lang="en-US" sz="5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3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889" y="1052232"/>
            <a:ext cx="110796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Із великої літери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пишемо назви політичних, культурних, спортивних та ін. заходів міжнародного або загальнодержавного значення: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Олімпі́йські і́гри, Марш ми́ру, Всесві́тній конгре́с украї́нців, Всеукраї́нська педагогі́чна конфере́нція, Міжнаро́дний рік дити́ни.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Назви інших регулярних заходів, що не мають офіційного характеру, пишемо з малої букви: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день відкритих дверей,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день інформа́ції, саніта́рний день, субо́тник.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Примітка.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У назвах свят </a:t>
            </a:r>
            <a:r>
              <a:rPr lang="vi-V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Незале́жності Украї́ни, День Собо́рності Украї́ни, День Конститу́ції Украї́ни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з великої букви пишемо всі слова.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8830" y="382380"/>
            <a:ext cx="6460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 ВЕЛИКОЇ ЛІТЕРИ</a:t>
            </a:r>
          </a:p>
        </p:txBody>
      </p:sp>
      <p:pic>
        <p:nvPicPr>
          <p:cNvPr id="19458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0135" y="4589222"/>
            <a:ext cx="1544617" cy="1853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8830" y="382380"/>
            <a:ext cx="6460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 ВЕЛИКОЇ ЛІТЕРИ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4390" y="1591294"/>
            <a:ext cx="112815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У складених назвах інформаційних агентств усі слова, крім родового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найменування, пишемо з великої букви й без лапок: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аге́нтство Украї́нські Націона́льні Нови́ни, аге́нтство Франс Пресс, аге́нтство Інтерфа́кс-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390" y="3051957"/>
            <a:ext cx="113528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У назвах наукових і навчальних закладів, театрів, музеїв, колективів тощо перше слово (і всі власні назви) пишемо з великої букви: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Націона́льна акаде́мія нау́к Украї́ни,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університет,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Га́рвардський університе́т,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Херсонська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 загальноосві́тня шко́ла №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З великої букви пишемо перше (або єдине) слово неповної назви, яка вживається у функції повної: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Буди́нок учи́теля (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ський міськи́й буди́нок учи́теля), Украї́нський музе́й (Націона́льний худо́жній музе́й Украї́ни), Літерату́рний музе́й (Оде́ський держа́вний літерату́рний музе́й).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Результат пошуку зображень за запитом &quot;человечки для презентации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05249" y="0"/>
            <a:ext cx="1686751" cy="1874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97498" y="2410691"/>
            <a:ext cx="2433245" cy="2000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534391" y="4061361"/>
            <a:ext cx="113409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Назви посад, звань, наукових ступенів тощо пишемо з малої букви: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президе́нт, мер, дека́н, міні́стр, ре́ктор; акаде́мік, заслу́жений дія́ч мисте́цтв, наро́дний арти́ст Украї́ни, лауреа́т Держа́вної пре́мії Украї́ни, член-кореспонде́нт, до́ктор нау́к.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Назви посад міністрів, послів, президентів академій тощо в офіційних документах, а також для підкреслення урочистості можна писати з великої букви: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Міні́стр осві́ти і нау́ки Украї́ни, Президе́нт Націона́льної акаде́мії нау́к Украї́ни.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3766" y="926275"/>
            <a:ext cx="113171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Назви частин, відділів, відділень, секторів та інших підрозділів установ, організацій, а також слова </a:t>
            </a:r>
            <a:r>
              <a:rPr lang="vi-V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акти́в, збо́ри, з’їзд, конфере́нція, прези́дія, се́сія, симпо́зіум, ра́да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пишемо з малої букви: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вче́на ра́да факульте́ту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іноземної філології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збори трудового колективу Херсонського державного університету,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се́сія Х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ерсонсь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кої міськра́ди.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68830" y="382380"/>
            <a:ext cx="6460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 ВЕЛИКОЇ ЛІТЕРИ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3" y="474345"/>
            <a:ext cx="113412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ВАРІАНТИ (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правописна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варіантність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5636" y="1235034"/>
            <a:ext cx="11257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словах,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буквосполучення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автенти́чний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автобіогра́фія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автомобі́ль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а́втор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запозиченнях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буквосполучення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транслітерації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орфографічні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аудито́рія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авдито́рія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па́уза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па́вза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аудієнція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авдієнція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фа́уна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фа́вна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лауреат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лавреат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(пор. лавр).</a:t>
            </a:r>
          </a:p>
          <a:p>
            <a:pPr algn="just"/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0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748" y="3473532"/>
            <a:ext cx="3859481" cy="2894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283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410" y="-190006"/>
            <a:ext cx="112730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Буквосполучення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словах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грецького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буквою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антоло́гія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антрополо́гія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апте́ка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бібліоте́ка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теа́тр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тео́рія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словах,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узвичаєних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орфографічна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ефір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кафедра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катедра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логари́фм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логари́тм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міф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міфоло́гія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мітоло́гія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1895" y="4673515"/>
            <a:ext cx="112221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любо́в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о́сінь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сіль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Русь,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Білору́сь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родовому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гі́дности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незале́жности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ра́дости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сме́рти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че́сти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хоро́брости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5602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6388" y="2191548"/>
            <a:ext cx="2334695" cy="2321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7800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Результат пошуку зображень за запитом &quot;для презентацій человечек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1533" y="-43566"/>
            <a:ext cx="1860468" cy="227502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70015" y="1318161"/>
            <a:ext cx="110678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букв,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приголосні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милозвучності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письмі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вживаємо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чергування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прийменників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абревіатурою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букви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вимовляють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уживаємо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прийменник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МВФ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ем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еф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вимовляють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приголосний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уживаємо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прийменник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ХДУ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ха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де у)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скороченого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приголосний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вимовляють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кінцевим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голосним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уживаємо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прийменник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1990 р.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місті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сталася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незвичайна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Примітка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Трапляються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у, 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спричинено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ритмомелодики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вподобаннями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автора.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5044" y="691138"/>
            <a:ext cx="8015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ЧЕРГУВАННЯ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ПРИЙМЕННИКІВ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AutoShape 2" descr="Результат пошуку зображень за запитом &quot;для презентацій человече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6" name="AutoShape 4" descr="Результат пошуку зображень за запитом &quot;для презентацій человече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AutoShape 6" descr="Результат пошуку зображень за запитом &quot;для презентацій человече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0" name="AutoShape 8" descr="Результат пошуку зображень за запитом &quot;для презентацій человече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Результат пошуку зображень за запитом &quot;для презентацій человечек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34440" cy="243444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62545" y="1318161"/>
            <a:ext cx="996339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За допомогою суфіксів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-к-, -иц-(я), -ин-(я), -ес-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та ін. від іменників чоловічого роду утворюємо іменники на означення осіб жіночої статі.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Найуживанішим є суфікс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-к-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, бо він поєднуваний з різними типами основ: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а́вторка, дире́кторка,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завідувачка,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реда́кторка, співа́чка, студе́нтка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та ін.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Суфікс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-иц-(я)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приєднуємо насамперед до основ на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-ник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набі́рниця, пора́дниця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співробітниця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-ень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учени́ця.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Суфікс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-ин-(я)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сполучаємо з основами на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-ець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плавчи́ня,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мисткиня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на приголосний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: майстри́ня, філологи́ня.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Суфікс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-ес-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рідковживаний: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не́са, патроне́са, поете́са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8187" y="281945"/>
            <a:ext cx="8892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ПРАВОПИС РЕКОМЕНДУЄ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522" y="605642"/>
            <a:ext cx="1097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СКІСНУ РИСКУ СТАВИМО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офіційно-діловому та науковому стилях — як розділовий знак між однорідними членами речення та в інших подібних випадках у значенні, близькому як до єднального (=і), так і до розділового 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=або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сполучників: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тенденції до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синтетизму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/ аналітизму; системність /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несистемність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мовних явищ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позначення року, що не збігається з календарним: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у 2019/2020 навчальному році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(без відступів до і після скісної риски);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позначення співвідношення яких-небудь величин, параметрів: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співвідношення курсу гривня / долар.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Примітка.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У тих випадках, де такі сполучення є вже досить усталеними, різною мірою наближаючись до складених слів, і між їхніми компонентами можна поставити також дефіс: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купівля / продаж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купівля-продаж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категорія істот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неістот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категорія істот-неістот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3143" y="1028342"/>
            <a:ext cx="111271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Якою має бути «правильна українська мова»? Чи загрожують їй іншомовні впливи, а якщо загрожують, то в якій частині мовної системи й наскільки? Яку мову ми передамо нащадкам? Ці й подібні питання, що десятиліттями не втрачають своєї актуальності, спонукають до періодичного оновлення, перегляду й доопрацювання правописного кодексу, граматики й словників. Спадкоємність у мові — це зв’язок між поколіннями, які жили, живуть і житимуть в Україні. Пошук балансу між системними параметрами сучасної мови, з одного боку, й різночасовими прикметами української мовної традиції, з другого боку, — найскладніше із завдань, що поставали перед творцями національного правопису на кожному з етапів його розвитку. Нова редакція правопису є кроком до розв’язання цього завдання з позицій історичної й етнографічної соборності української мови й української нації. 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Українська національна комісія з питань правопису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900" y="439387"/>
            <a:ext cx="735082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правопису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повертає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правопису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1928 року,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орфографічної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поновлення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підґрунтя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правописна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керувалася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ХХ ст. — початку ХХІ ст.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орфографічної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Нинішня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багатофункціональна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розвиненою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різноплановою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стилістикою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термінологією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багатьма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https://mon.gov.ua/storage/app/media/zagalna%20serednya/05062019-onovl-pravo.pdf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48957" y="1894610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3242" y="475013"/>
            <a:ext cx="716082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Реагуючи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виклики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правопису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розширила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орфографічних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варіантну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Пропонуючи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правопису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орфографічних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кодифікатори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виходили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варіативність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правописного кодексу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притаманна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залишиться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https://mon.gov.ua/storage/app/media/zagalna%20serednya/05062019-onovl-pravo.pdf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4" descr="Результат пошуку зображень за запитом &quot;для презентацій человечек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201" y="1544287"/>
            <a:ext cx="3810000" cy="3419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339" y="2270834"/>
            <a:ext cx="992192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СТИСЛИЙ ОГЛЯД ОСНОВНИХ ЗМІН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НОВІЙ РЕДАКЦІЇ 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«УКРАЇНСЬКОГО ПРАВОПИСУ» (2019)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4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45674" y="890649"/>
            <a:ext cx="8158348" cy="1223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282" y="3940628"/>
            <a:ext cx="5155870" cy="1223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написанні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(без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05603" y="3938648"/>
            <a:ext cx="5155870" cy="1223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варіантні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чинної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cxnSp>
        <p:nvCxnSpPr>
          <p:cNvPr id="8" name="Прямая со стрелкой 7"/>
          <p:cNvCxnSpPr>
            <a:stCxn id="3" idx="2"/>
          </p:cNvCxnSpPr>
          <p:nvPr/>
        </p:nvCxnSpPr>
        <p:spPr>
          <a:xfrm flipH="1">
            <a:off x="3146961" y="2113808"/>
            <a:ext cx="2677887" cy="17931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5824848" y="2113808"/>
            <a:ext cx="3342903" cy="17931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3439" y="3040086"/>
            <a:ext cx="62450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проєкція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(так само як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ін’єкція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траєкторія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-)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проєктний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відділ,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проєктна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3782" y="1223159"/>
            <a:ext cx="99990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 [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j]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буквою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звукосполучень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je], 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буквами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конвеєр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плея́да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суб’є́кт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траєкторія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флаєр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фоє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́.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97985" y="382380"/>
            <a:ext cx="5799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БЕЗ ВАРІАНТІВ </a:t>
            </a:r>
          </a:p>
        </p:txBody>
      </p:sp>
      <p:pic>
        <p:nvPicPr>
          <p:cNvPr id="30722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108" y="2980706"/>
            <a:ext cx="3300586" cy="3161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382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341" y="0"/>
            <a:ext cx="2747159" cy="206036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41268" y="1756466"/>
            <a:ext cx="110678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кладноскорочені слова (мішані та складові абревіатури) й похідні від них: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адмінрес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рс, адмінреф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рма, академвідп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стка, бух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блік, держустан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ва, інвестпро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кт, інформповід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млення, інформц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нтр, Кабм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н, медперсон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л, Нацба́нк, профспі́лка,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соцзабезп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чення, спецв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пуск, спортмайд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нчик, фармпрепара́т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9614" y="287378"/>
            <a:ext cx="4493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РАЗОМ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5434" y="3921503"/>
            <a:ext cx="11238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чого-небудь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архи-,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бліц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макро-,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міді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мульти-, нано-,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преміум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топ-, ультра-,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архіскладн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екстракл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топм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неджер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флешінтерв’ю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Результат пошуку зображень за запитом &quot;человечки для презентаци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6422" y="3430504"/>
            <a:ext cx="2514600" cy="18192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73131" y="249382"/>
            <a:ext cx="115621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лова з першими регулярно вживаними іншомовними компонентами на голосний та приголосний: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абро-, авіа-, авто-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(‘само’, ‘автоматичний’),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агро-, аеро-, аква-, алко-, арт-, астро-, аудіо-, біо-, веб-, геліо-, гео-, гідро-, дендро-, екзо-, еко-, економ-, етно-, євро-, зоо-, кібер-, мета-, метео-, моно-, мото-, нарко-, нео-, онко-, пан-, пара-, поп-, прес-, псевдо-, соціо-, теле-, фіто-, фолк- (фольк-), фоно-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та ін.: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агроб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знес, аером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тод, аудіоальб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м, біоц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кл, вебстор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нка, геопол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тика, дендроп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рк, єврозо́на, метам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ва, параолімп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єць, пресконфер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нція, псевдона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ка, соціосф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9614" y="287378"/>
            <a:ext cx="4493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РАЗОМ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1887" y="4714505"/>
            <a:ext cx="115784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компонентом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анти-, контр-,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віце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лейб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штабс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унтер-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антив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віцек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нсул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ексчемпіо́н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експрезид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лейбме́дик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оберофіц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штабскапіта́н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унтерофіце́р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традицією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контр-адмір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 </a:t>
            </a:r>
          </a:p>
        </p:txBody>
      </p:sp>
    </p:spTree>
    <p:extLst>
      <p:ext uri="{BB962C8B-B14F-4D97-AF65-F5344CB8AC3E}">
        <p14:creationId xmlns="" xmlns:p14="http://schemas.microsoft.com/office/powerpoint/2010/main" val="38624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 l="5509" b="11388"/>
          <a:stretch>
            <a:fillRect/>
          </a:stretch>
        </p:blipFill>
        <p:spPr bwMode="auto">
          <a:xfrm>
            <a:off x="4560125" y="4293827"/>
            <a:ext cx="3645724" cy="2564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09435" y="1285596"/>
            <a:ext cx="538572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пари,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Херсона</a:t>
            </a: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Невідмінюваний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числівник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“половина”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родового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ркуша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Украї́ни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8830" y="382380"/>
            <a:ext cx="6460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 СЛІВ ІЗ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ПІВ-</a:t>
            </a:r>
            <a:endPara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73289" y="1401288"/>
            <a:ext cx="57714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півострів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півзахисник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півмісяць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ркуш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півз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хист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півк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півк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</a:t>
            </a:r>
          </a:p>
        </p:txBody>
      </p:sp>
    </p:spTree>
    <p:extLst>
      <p:ext uri="{BB962C8B-B14F-4D97-AF65-F5344CB8AC3E}">
        <p14:creationId xmlns="" xmlns:p14="http://schemas.microsoft.com/office/powerpoint/2010/main" val="34204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1542</Words>
  <Application>Microsoft Office PowerPoint</Application>
  <PresentationFormat>Произвольный</PresentationFormat>
  <Paragraphs>106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TMandych</cp:lastModifiedBy>
  <cp:revision>120</cp:revision>
  <dcterms:created xsi:type="dcterms:W3CDTF">2019-09-12T18:50:41Z</dcterms:created>
  <dcterms:modified xsi:type="dcterms:W3CDTF">2019-10-10T10:08:06Z</dcterms:modified>
</cp:coreProperties>
</file>